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PT Sans Narrow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10.xml"/><Relationship Id="rId37" Type="http://schemas.openxmlformats.org/officeDocument/2006/relationships/font" Target="fonts/PTSansNarrow-regular.fntdata"/><Relationship Id="rId14" Type="http://schemas.openxmlformats.org/officeDocument/2006/relationships/slide" Target="slides/slide9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PTSansNarrow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26a40b171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26a40b171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d042c30f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d042c30f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26a40b171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26a40b171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d042c30f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d042c30f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26a40b171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26a40b171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26a40b171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26a40b171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8e58e4b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08e58e4b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JEET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8e58e4b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8e58e4b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JEET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8e58e4b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8e58e4b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JEET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26a40b171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26a40b171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26a40b17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26a40b17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d02a6652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d02a6652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SELECT OrderItem.OrderID, OrderTable.Date, </a:t>
            </a:r>
            <a:r>
              <a:rPr lang="en"/>
              <a:t>RestaurantName</a:t>
            </a:r>
            <a:r>
              <a:rPr lang="en"/>
              <a:t>, CustomerName, CustomerAddress, PaymentType, PaymentAmount, Qty, ItemDetails, ItemPrice, DeliveryFee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OrderTable, Customer, Payment, OrderItem, MenuItem, Restaurant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OrderTable.CustomerId = Customer.CustomerID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OrderTable.PaymentID = Payment.PaymentID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OrderTable.OrderID = OrderItem.OrderID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OrderItem.MenuID = MenuItem.MenuID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OrderItem.MenuID = Restaurant.MenuID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OrderItem.OrderID = 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26a40b171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26a40b171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SELECT OrderTable.CustomerID, CustomerName, OrderTable.OrderID, RestaurantName, OrderTable.Date, Qty, ItemDetails, PaymentAmount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OrderTable, Customer, OrderItem, Restaurant, MenuItem, Payment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OrderTable.OrderID = OrderItem.OrderID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OrderTable.CustomerID = Customer.CustomerID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OrderItem.MenuID = Restaurant.MenuID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OrderItem.MenuID = MenuItem.MenuID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OrderTable.PaymentID = Payment.PaymentID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OrderTable.CustomerID = 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26a40b171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26a40b171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&gt; </a:t>
            </a:r>
            <a:r>
              <a:rPr lang="en"/>
              <a:t>SELECT Customer.*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Customer JOIN `order`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Customer.CustomerID = `order`.CustomerID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GROUP BY Customer.CustomerID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HAVING COUNT(`order`.OrderID) &gt; 2;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&gt; </a:t>
            </a:r>
            <a:r>
              <a:rPr lang="en"/>
              <a:t>SELECT DISTINCT Customer.*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Customer JOIN `order` JOIN Payment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Customer.CustomerID = `order`.CustomerID AND `order`.PaymentID = Payment.PaymentID AND Payment.PaymentAmount &gt;= 20.00 AND Payment.PaymentType = 'PayPal';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26a40b171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26a40b171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26a40b171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26a40b171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26a40b171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26a40b171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d02a665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d02a665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d02a6652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d02a665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d02a6652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d02a6652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d02a665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d02a665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d02a66521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d02a66521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hyperlink" Target="https://dribbble.com/shots/10983645-Food-Delivery-Service-Receipt" TargetMode="External"/><Relationship Id="rId6" Type="http://schemas.openxmlformats.org/officeDocument/2006/relationships/hyperlink" Target="https://dribbble.com/shots/10983645-Food-Delivery-Service-Receipt" TargetMode="External"/><Relationship Id="rId7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 Intermediaries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1: </a:t>
            </a:r>
            <a:r>
              <a:rPr lang="en"/>
              <a:t>Haokai Gou, Harsh Wardhan, Jeet Patel, Kirsten Hugh, Sarah Alikhan, Scarlet Wessin, Snehal Jitendra Deshmukh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489200"/>
            <a:ext cx="1163175" cy="11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875" y="2805537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5">
            <a:alphaModFix/>
          </a:blip>
          <a:srcRect b="0" l="22533" r="20693" t="0"/>
          <a:stretch/>
        </p:blipFill>
        <p:spPr>
          <a:xfrm>
            <a:off x="247530" y="2735150"/>
            <a:ext cx="1100545" cy="11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7425" y="1519274"/>
            <a:ext cx="1100552" cy="11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207125" y="1801900"/>
            <a:ext cx="4045200" cy="13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Entity Relationship Diagram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ER Diagram of Food Delivery System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ER Diagram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agram&#10;&#10;Description automatically generated"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463" y="974950"/>
            <a:ext cx="4871075" cy="38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247700" y="1917000"/>
            <a:ext cx="4045200" cy="13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Logical Schema 3rd Normal Form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ER Diagram to Logical Schema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Logical Schema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025" y="0"/>
            <a:ext cx="4498574" cy="502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265500" y="615000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MySQL Workbench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Creating the Database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Modifying the Database</a:t>
            </a:r>
            <a:endParaRPr sz="2800"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13" y="2571750"/>
            <a:ext cx="2279975" cy="22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1136" l="0" r="23948" t="0"/>
          <a:stretch/>
        </p:blipFill>
        <p:spPr>
          <a:xfrm>
            <a:off x="624500" y="551600"/>
            <a:ext cx="3092950" cy="44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225" y="1265438"/>
            <a:ext cx="4314726" cy="12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226" y="3026425"/>
            <a:ext cx="4314724" cy="10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Creating the Database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138000"/>
            <a:ext cx="8520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INSERT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0" y="462725"/>
            <a:ext cx="9144000" cy="4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           </a:t>
            </a:r>
            <a:r>
              <a:rPr b="1" lang="en" sz="1400"/>
              <a:t>Before                                                                                              After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                                                                   </a:t>
            </a:r>
            <a:r>
              <a:rPr b="1" lang="en" sz="14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50" y="890138"/>
            <a:ext cx="3194424" cy="10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250" y="890125"/>
            <a:ext cx="3399351" cy="10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00" y="2117900"/>
            <a:ext cx="3114325" cy="12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0150" y="2143088"/>
            <a:ext cx="2892100" cy="11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750" y="3554475"/>
            <a:ext cx="21336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7425" y="3610151"/>
            <a:ext cx="1712975" cy="12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8375" y="1221413"/>
            <a:ext cx="1405550" cy="33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1335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0" y="774200"/>
            <a:ext cx="9144000" cy="4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               </a:t>
            </a:r>
            <a:r>
              <a:rPr b="1" lang="en" sz="1400"/>
              <a:t>Before                                                                                        After 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6350"/>
            <a:ext cx="3617176" cy="11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450" y="1226350"/>
            <a:ext cx="3470524" cy="11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50" y="2571750"/>
            <a:ext cx="3034475" cy="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300" y="2571750"/>
            <a:ext cx="3218811" cy="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2400" y="3652725"/>
            <a:ext cx="1621825" cy="12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3875" y="3612675"/>
            <a:ext cx="2262475" cy="13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44900" y="1610676"/>
            <a:ext cx="1077400" cy="30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115675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DELETE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-40500" y="569525"/>
            <a:ext cx="9144000" cy="45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               </a:t>
            </a:r>
            <a:r>
              <a:rPr b="1" lang="en" sz="1400"/>
              <a:t>        Before                                                                                               After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</a:t>
            </a:r>
            <a:r>
              <a:rPr b="1" lang="en" sz="1400"/>
              <a:t>Customer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                                                                                    Payment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                                                                                     Menu 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25" y="925475"/>
            <a:ext cx="3007800" cy="12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500" y="925475"/>
            <a:ext cx="3007799" cy="12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438" y="2301913"/>
            <a:ext cx="2891874" cy="10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812" y="3547775"/>
            <a:ext cx="2002250" cy="1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0750" y="3443850"/>
            <a:ext cx="1865243" cy="152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0"/>
          <p:cNvCxnSpPr/>
          <p:nvPr/>
        </p:nvCxnSpPr>
        <p:spPr>
          <a:xfrm rot="10800000">
            <a:off x="3732550" y="1379300"/>
            <a:ext cx="12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0"/>
          <p:cNvCxnSpPr/>
          <p:nvPr/>
        </p:nvCxnSpPr>
        <p:spPr>
          <a:xfrm>
            <a:off x="4840925" y="1379300"/>
            <a:ext cx="1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0"/>
          <p:cNvCxnSpPr/>
          <p:nvPr/>
        </p:nvCxnSpPr>
        <p:spPr>
          <a:xfrm>
            <a:off x="4769875" y="3044475"/>
            <a:ext cx="1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0"/>
          <p:cNvCxnSpPr/>
          <p:nvPr/>
        </p:nvCxnSpPr>
        <p:spPr>
          <a:xfrm rot="10800000">
            <a:off x="3787050" y="3044475"/>
            <a:ext cx="12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0"/>
          <p:cNvCxnSpPr/>
          <p:nvPr/>
        </p:nvCxnSpPr>
        <p:spPr>
          <a:xfrm>
            <a:off x="4572000" y="4256063"/>
            <a:ext cx="1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0"/>
          <p:cNvCxnSpPr/>
          <p:nvPr/>
        </p:nvCxnSpPr>
        <p:spPr>
          <a:xfrm rot="10800000">
            <a:off x="3787050" y="4256075"/>
            <a:ext cx="12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712" y="2509475"/>
            <a:ext cx="3034475" cy="9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 SQL Queries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Three Examples with Real-World Applications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4"/>
          <p:cNvGrpSpPr/>
          <p:nvPr/>
        </p:nvGrpSpPr>
        <p:grpSpPr>
          <a:xfrm>
            <a:off x="221082" y="438789"/>
            <a:ext cx="7567404" cy="731700"/>
            <a:chOff x="444182" y="438789"/>
            <a:chExt cx="7567404" cy="731700"/>
          </a:xfrm>
        </p:grpSpPr>
        <p:sp>
          <p:nvSpPr>
            <p:cNvPr id="77" name="Google Shape;77;p14"/>
            <p:cNvSpPr txBox="1"/>
            <p:nvPr/>
          </p:nvSpPr>
          <p:spPr>
            <a:xfrm>
              <a:off x="444182" y="488975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155B5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r>
                <a:rPr lang="en" sz="4200">
                  <a:solidFill>
                    <a:srgbClr val="155B5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4200">
                <a:solidFill>
                  <a:srgbClr val="155B5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2789785" y="438789"/>
              <a:ext cx="5221800" cy="7317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2914389" y="523065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Background Information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327677" y="1323150"/>
            <a:ext cx="7099310" cy="731700"/>
            <a:chOff x="550777" y="1323150"/>
            <a:chExt cx="7099310" cy="731700"/>
          </a:xfrm>
        </p:grpSpPr>
        <p:sp>
          <p:nvSpPr>
            <p:cNvPr id="81" name="Google Shape;81;p14"/>
            <p:cNvSpPr txBox="1"/>
            <p:nvPr/>
          </p:nvSpPr>
          <p:spPr>
            <a:xfrm>
              <a:off x="550777" y="1373350"/>
              <a:ext cx="2164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1B786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4200">
                <a:solidFill>
                  <a:srgbClr val="1B786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789787" y="1323150"/>
              <a:ext cx="4860300" cy="731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2914387" y="1529721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ER Diagram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389855" y="2204250"/>
            <a:ext cx="6674432" cy="731700"/>
            <a:chOff x="612955" y="2204250"/>
            <a:chExt cx="6674432" cy="731700"/>
          </a:xfrm>
        </p:grpSpPr>
        <p:sp>
          <p:nvSpPr>
            <p:cNvPr id="85" name="Google Shape;85;p14"/>
            <p:cNvSpPr txBox="1"/>
            <p:nvPr/>
          </p:nvSpPr>
          <p:spPr>
            <a:xfrm>
              <a:off x="612955" y="2254450"/>
              <a:ext cx="21021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4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789787" y="2204250"/>
              <a:ext cx="4497600" cy="7317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 txBox="1"/>
            <p:nvPr/>
          </p:nvSpPr>
          <p:spPr>
            <a:xfrm>
              <a:off x="2914388" y="2410805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Logical Schema - 3NF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961336" y="3088625"/>
            <a:ext cx="5741451" cy="731700"/>
            <a:chOff x="1184436" y="3088625"/>
            <a:chExt cx="5741451" cy="731700"/>
          </a:xfrm>
        </p:grpSpPr>
        <p:sp>
          <p:nvSpPr>
            <p:cNvPr id="89" name="Google Shape;89;p14"/>
            <p:cNvSpPr txBox="1"/>
            <p:nvPr/>
          </p:nvSpPr>
          <p:spPr>
            <a:xfrm>
              <a:off x="1184436" y="3138814"/>
              <a:ext cx="1530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1F887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4</a:t>
              </a:r>
              <a:endParaRPr sz="4200">
                <a:solidFill>
                  <a:srgbClr val="1F887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789787" y="3088625"/>
              <a:ext cx="4136100" cy="7317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2914388" y="3295179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MySQL Workbench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961336" y="3973000"/>
            <a:ext cx="5381451" cy="731700"/>
            <a:chOff x="1184436" y="3973000"/>
            <a:chExt cx="5381451" cy="7317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1184436" y="4023189"/>
              <a:ext cx="1530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249C9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5</a:t>
              </a:r>
              <a:endParaRPr sz="4200">
                <a:solidFill>
                  <a:srgbClr val="249C9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789787" y="3973000"/>
              <a:ext cx="3776100" cy="7317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2902988" y="4179560"/>
              <a:ext cx="34977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Example Queries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8214" l="0" r="0" t="0"/>
          <a:stretch/>
        </p:blipFill>
        <p:spPr>
          <a:xfrm>
            <a:off x="7064275" y="3018075"/>
            <a:ext cx="2025125" cy="20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 Query 1: Order Receipt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An Order Receipt can include: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Customer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Restaurant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Order Date &amp; Time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Food Items &amp; Quantity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Payment Information &amp; Total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Delivery Address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Delivery Driver</a:t>
            </a:r>
            <a:endParaRPr sz="1700"/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b="59380" l="7333" r="80970" t="21906"/>
          <a:stretch/>
        </p:blipFill>
        <p:spPr>
          <a:xfrm>
            <a:off x="6503375" y="298200"/>
            <a:ext cx="625687" cy="100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2"/>
          <p:cNvGrpSpPr/>
          <p:nvPr/>
        </p:nvGrpSpPr>
        <p:grpSpPr>
          <a:xfrm>
            <a:off x="4835613" y="1332938"/>
            <a:ext cx="4095859" cy="2731441"/>
            <a:chOff x="4472214" y="1899565"/>
            <a:chExt cx="4188423" cy="2993360"/>
          </a:xfrm>
        </p:grpSpPr>
        <p:pic>
          <p:nvPicPr>
            <p:cNvPr id="251" name="Google Shape;251;p32"/>
            <p:cNvPicPr preferRelativeResize="0"/>
            <p:nvPr/>
          </p:nvPicPr>
          <p:blipFill rotWithShape="1">
            <a:blip r:embed="rId4">
              <a:alphaModFix/>
            </a:blip>
            <a:srcRect b="21448" l="16415" r="17394" t="21339"/>
            <a:stretch/>
          </p:blipFill>
          <p:spPr>
            <a:xfrm>
              <a:off x="4472214" y="1899565"/>
              <a:ext cx="4188423" cy="271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2"/>
            <p:cNvSpPr txBox="1"/>
            <p:nvPr/>
          </p:nvSpPr>
          <p:spPr>
            <a:xfrm>
              <a:off x="4472228" y="4521825"/>
              <a:ext cx="26868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hlinkClick r:id="rId5"/>
                </a:rPr>
                <a:t>Food Delivery Service </a:t>
              </a:r>
              <a:r>
                <a:rPr lang="en" sz="1000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6"/>
                </a:rPr>
                <a:t>Receipt Mockup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3" name="Google Shape;253;p32"/>
          <p:cNvSpPr txBox="1"/>
          <p:nvPr/>
        </p:nvSpPr>
        <p:spPr>
          <a:xfrm>
            <a:off x="0" y="3844700"/>
            <a:ext cx="18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Our Query: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98865"/>
            <a:ext cx="9143999" cy="74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 Query 2: Customer Order History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Order History can include: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All past orders made by one customer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Restaurant Names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Quantity of Items Ordered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Order Dates</a:t>
            </a:r>
            <a:endParaRPr sz="1700"/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40882" l="5254" r="80467" t="41584"/>
          <a:stretch/>
        </p:blipFill>
        <p:spPr>
          <a:xfrm>
            <a:off x="8260925" y="386100"/>
            <a:ext cx="672075" cy="82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575" y="1152425"/>
            <a:ext cx="2184016" cy="37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500" y="4090675"/>
            <a:ext cx="7210997" cy="9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895725" y="3690475"/>
            <a:ext cx="19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Our Query: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311700" y="133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 Query 3: Issuing Discount Codes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0" y="840975"/>
            <a:ext cx="9144000" cy="41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46123"/>
            <a:ext cx="4415000" cy="110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475" y="1597425"/>
            <a:ext cx="3773075" cy="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229647"/>
            <a:ext cx="4290000" cy="138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925" y="3424520"/>
            <a:ext cx="4003625" cy="99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311700" y="943450"/>
            <a:ext cx="400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If a customer has made 2+ orders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84700" y="2738775"/>
            <a:ext cx="454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If a customer has paid over $20 with Paypal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7">
            <a:alphaModFix/>
          </a:blip>
          <a:srcRect b="41904" l="28028" r="57307" t="40561"/>
          <a:stretch/>
        </p:blipFill>
        <p:spPr>
          <a:xfrm>
            <a:off x="8275724" y="85613"/>
            <a:ext cx="671851" cy="8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4833000" y="1683500"/>
            <a:ext cx="579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Char char="➔"/>
            </a:pPr>
            <a:r>
              <a:t/>
            </a:r>
            <a:endParaRPr sz="2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4671875" y="3665724"/>
            <a:ext cx="579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Char char="➔"/>
            </a:pPr>
            <a:r>
              <a:t/>
            </a:r>
            <a:endParaRPr sz="2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 rotWithShape="1">
          <a:blip r:embed="rId3">
            <a:alphaModFix amt="58000"/>
          </a:blip>
          <a:srcRect b="0" l="7408" r="2134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>
            <p:ph type="title"/>
          </p:nvPr>
        </p:nvSpPr>
        <p:spPr>
          <a:xfrm>
            <a:off x="1181250" y="350650"/>
            <a:ext cx="3313200" cy="1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48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48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65513" y="6739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Background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4880525" y="535450"/>
            <a:ext cx="440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Business Application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Model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Operation</a:t>
            </a:r>
            <a:endParaRPr sz="28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00" y="2620125"/>
            <a:ext cx="2123225" cy="21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Business Application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1700" y="1418725"/>
            <a:ext cx="440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Food delivery - an indispensable aspect of modern-day living.</a:t>
            </a:r>
            <a:endParaRPr sz="1600"/>
          </a:p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Approx. ⅓ of American </a:t>
            </a:r>
            <a:r>
              <a:rPr lang="en" sz="1600"/>
              <a:t>Population</a:t>
            </a:r>
            <a:r>
              <a:rPr lang="en" sz="1600"/>
              <a:t> orders food delivery no less than twice per week </a:t>
            </a:r>
            <a:r>
              <a:rPr lang="en" sz="1600"/>
              <a:t>(Hendelmann, 2023).</a:t>
            </a:r>
            <a:endParaRPr sz="1600"/>
          </a:p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By 2024, global food delivery market will be valued at $182.3 billion (Spdload, 2023).</a:t>
            </a:r>
            <a:endParaRPr sz="1600"/>
          </a:p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Used by Restaurants, Grocery Stores, Meal Kit Services, Catering Companies, Food Trucks.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350" y="1722346"/>
            <a:ext cx="3981947" cy="22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 amt="47000"/>
          </a:blip>
          <a:srcRect b="0" l="7408" r="2134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title"/>
          </p:nvPr>
        </p:nvSpPr>
        <p:spPr>
          <a:xfrm>
            <a:off x="249175" y="234975"/>
            <a:ext cx="8454000" cy="1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food item do you think was delivered in the earliest documented case of food delivery?</a:t>
            </a:r>
            <a:endParaRPr sz="29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576375" y="2505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it was pizza.</a:t>
            </a:r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521975" y="364975"/>
            <a:ext cx="5065200" cy="1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food item do you think was delivered in the earliest documented case of food delivery?</a:t>
            </a:r>
            <a:endParaRPr sz="29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575" y="2067300"/>
            <a:ext cx="2474625" cy="2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576375" y="3312150"/>
            <a:ext cx="57117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earliest documented case of food delivery happened in Italy in 1889 when Raffaele Esposito, the inventor of Pizza Margherita, was summoned by King Umberto and Queen Margherita to deliver a pizza to their palace in Naples (history of food delivery 2021).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Business Application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418725"/>
            <a:ext cx="440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Food delivery: type of courier service where meals or food items are transported from stores, restaurants, or third-party applications to customers who have placed orders and require delivery on an immediate or scheduled basis (Hendelmann, 2023).</a:t>
            </a:r>
            <a:endParaRPr sz="1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It has risen and expanded globally due to: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Technological advancements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Changing consumer habits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Need for convenience and </a:t>
            </a:r>
            <a:r>
              <a:rPr lang="en" sz="1300"/>
              <a:t>accessibility</a:t>
            </a:r>
            <a:endParaRPr sz="13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675" y="1662500"/>
            <a:ext cx="3279249" cy="21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Model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5632317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249C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Restaurant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0" y="1189989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Customer Ordering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2944204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Delivery Agent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50" y="2447764"/>
            <a:ext cx="17145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375" y="2381089"/>
            <a:ext cx="18288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9825" y="2352514"/>
            <a:ext cx="18954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Operation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12650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311700" y="2646875"/>
            <a:ext cx="13275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Customers select restaurant, menu items, and delivery address on the app or website. On the checkout page, they review details, set tip/payment, delivery time, and apply promotions.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072850" y="2646875"/>
            <a:ext cx="13275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Upon confirmation of payment, the restaurant receives the order and prepares the food, packaging it for delivery.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880163" y="2646875"/>
            <a:ext cx="14481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delivery service dispatches an available driver to pick up the food from the restaurant and deliver it to the customer.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701900" y="2646875"/>
            <a:ext cx="14481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driver follows the optimized route provided by the delivery service's dispatch system to deliver the food to the customer.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7432800" y="2646875"/>
            <a:ext cx="15588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Customers pay for their order on the app/website, which is verified before the service pays the restaurant and driver.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